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10058400" cx="7772400"/>
  <p:notesSz cx="6858000" cy="9144000"/>
  <p:embeddedFontLst>
    <p:embeddedFont>
      <p:font typeface="Inter SemiBold"/>
      <p:regular r:id="rId9"/>
      <p:bold r:id="rId10"/>
      <p:italic r:id="rId11"/>
      <p:boldItalic r:id="rId12"/>
    </p:embeddedFont>
    <p:embeddedFont>
      <p:font typeface="Halant"/>
      <p:regular r:id="rId13"/>
      <p:bold r:id="rId14"/>
    </p:embeddedFont>
    <p:embeddedFont>
      <p:font typeface="Inter"/>
      <p:regular r:id="rId15"/>
      <p:bold r:id="rId16"/>
      <p:italic r:id="rId17"/>
      <p:boldItalic r:id="rId18"/>
    </p:embeddedFont>
    <p:embeddedFont>
      <p:font typeface="Plus Jakarta Sans Medium"/>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2DFB21A-EA12-4C89-A33D-7A3208FF2F16}">
  <a:tblStyle styleId="{62DFB21A-EA12-4C89-A33D-7A3208FF2F16}"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fntdata"/><Relationship Id="rId11" Type="http://schemas.openxmlformats.org/officeDocument/2006/relationships/font" Target="fonts/InterSemiBold-italic.fntdata"/><Relationship Id="rId22" Type="http://schemas.openxmlformats.org/officeDocument/2006/relationships/font" Target="fonts/PlusJakartaSansMedium-boldItalic.fntdata"/><Relationship Id="rId10" Type="http://schemas.openxmlformats.org/officeDocument/2006/relationships/font" Target="fonts/InterSemiBold-bold.fntdata"/><Relationship Id="rId21" Type="http://schemas.openxmlformats.org/officeDocument/2006/relationships/font" Target="fonts/PlusJakartaSansMedium-italic.fntdata"/><Relationship Id="rId13" Type="http://schemas.openxmlformats.org/officeDocument/2006/relationships/font" Target="fonts/Halant-regular.fntdata"/><Relationship Id="rId12" Type="http://schemas.openxmlformats.org/officeDocument/2006/relationships/font" Target="fonts/InterSemiBold-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SemiBold-regular.fntdata"/><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19" Type="http://schemas.openxmlformats.org/officeDocument/2006/relationships/font" Target="fonts/PlusJakartaSansMedium-regular.fntdata"/><Relationship Id="rId6" Type="http://schemas.openxmlformats.org/officeDocument/2006/relationships/notesMaster" Target="notesMasters/notesMaster1.xml"/><Relationship Id="rId18" Type="http://schemas.openxmlformats.org/officeDocument/2006/relationships/font" Target="fonts/Inter-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8b15e9cd81_0_39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8b15e9cd81_0_3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2fedb32b65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2fedb32b65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sp>
        <p:nvSpPr>
          <p:cNvPr id="55" name="Google Shape;55;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Evaluating Evidence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La Malinche</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57" name="Google Shape;57;p13"/>
          <p:cNvGraphicFramePr/>
          <p:nvPr/>
        </p:nvGraphicFramePr>
        <p:xfrm>
          <a:off x="469041" y="1171435"/>
          <a:ext cx="3000000" cy="3000000"/>
        </p:xfrm>
        <a:graphic>
          <a:graphicData uri="http://schemas.openxmlformats.org/drawingml/2006/table">
            <a:tbl>
              <a:tblPr>
                <a:noFill/>
                <a:tableStyleId>{62DFB21A-EA12-4C89-A33D-7A3208FF2F16}</a:tableStyleId>
              </a:tblPr>
              <a:tblGrid>
                <a:gridCol w="2266425"/>
                <a:gridCol w="1662050"/>
                <a:gridCol w="2905850"/>
              </a:tblGrid>
              <a:tr h="299750">
                <a:tc gridSpan="3">
                  <a:txBody>
                    <a:bodyPr/>
                    <a:lstStyle/>
                    <a:p>
                      <a:pPr indent="0" lvl="0" marL="0" rtl="0" algn="l">
                        <a:spcBef>
                          <a:spcPts val="0"/>
                        </a:spcBef>
                        <a:spcAft>
                          <a:spcPts val="0"/>
                        </a:spcAft>
                        <a:buNone/>
                      </a:pPr>
                      <a:r>
                        <a:rPr lang="en" sz="1200">
                          <a:latin typeface="Halant"/>
                          <a:ea typeface="Halant"/>
                          <a:cs typeface="Halant"/>
                          <a:sym typeface="Halant"/>
                        </a:rPr>
                        <a:t>Source: Hernan Cortes, The Despatches of Hernando Cortes: The Conquerer of Mexico, Address to the Emperor Charles V, Written During the Conquest, and Containing a Narrative of Its Events, </a:t>
                      </a:r>
                      <a:endParaRPr sz="1200">
                        <a:latin typeface="Halant"/>
                        <a:ea typeface="Halant"/>
                        <a:cs typeface="Halant"/>
                        <a:sym typeface="Halant"/>
                      </a:endParaRPr>
                    </a:p>
                    <a:p>
                      <a:pPr indent="0" lvl="0" marL="0" rtl="0" algn="l">
                        <a:spcBef>
                          <a:spcPts val="0"/>
                        </a:spcBef>
                        <a:spcAft>
                          <a:spcPts val="0"/>
                        </a:spcAft>
                        <a:buNone/>
                      </a:pPr>
                      <a:r>
                        <a:t/>
                      </a:r>
                      <a:endParaRPr i="1" sz="1200">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Note: Translated into English from the </a:t>
                      </a:r>
                      <a:r>
                        <a:rPr lang="en" sz="1200">
                          <a:latin typeface="Inter"/>
                          <a:ea typeface="Inter"/>
                          <a:cs typeface="Inter"/>
                          <a:sym typeface="Inter"/>
                        </a:rPr>
                        <a:t>Original</a:t>
                      </a:r>
                      <a:r>
                        <a:rPr lang="en" sz="1200">
                          <a:latin typeface="Inter"/>
                          <a:ea typeface="Inter"/>
                          <a:cs typeface="Inter"/>
                          <a:sym typeface="Inter"/>
                        </a:rPr>
                        <a:t> Spanish by George Folsom, 1843</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met there several envoys of Muteczuma, who had come to confer with those that had been with me ; and they told me that they had only come to ascertain what the others had done and agreed upon, in order that they might return and report to their master. They accordingly departed, after having conferred with their countrymen, and the principal  one of those that had been with me returned at the same time. During the three days </a:t>
                      </a:r>
                      <a:r>
                        <a:rPr lang="en" sz="1200">
                          <a:solidFill>
                            <a:schemeClr val="dk1"/>
                          </a:solidFill>
                          <a:latin typeface="Inter"/>
                          <a:ea typeface="Inter"/>
                          <a:cs typeface="Inter"/>
                          <a:sym typeface="Inter"/>
                        </a:rPr>
                        <a:t>that</a:t>
                      </a:r>
                      <a:r>
                        <a:rPr lang="en" sz="1200">
                          <a:solidFill>
                            <a:schemeClr val="dk1"/>
                          </a:solidFill>
                          <a:latin typeface="Inter"/>
                          <a:ea typeface="Inter"/>
                          <a:cs typeface="Inter"/>
                          <a:sym typeface="Inter"/>
                        </a:rPr>
                        <a:t> I was there, they provided very poorly for our wants, and each day worse than the former one ; and the nobles and principal men of the city very seldom came to see or speak to me. Being somewhat perplexed by this treatment, a female interpreter that I had, who was a native of this country, and whom I obtained at Putunchán on the Rio Grande, (as I have already mentioned in my former despatch,) was informed by another </a:t>
                      </a:r>
                      <a:r>
                        <a:rPr lang="en" sz="1200">
                          <a:solidFill>
                            <a:schemeClr val="dk1"/>
                          </a:solidFill>
                          <a:latin typeface="Inter"/>
                          <a:ea typeface="Inter"/>
                          <a:cs typeface="Inter"/>
                          <a:sym typeface="Inter"/>
                        </a:rPr>
                        <a:t>female</a:t>
                      </a:r>
                      <a:r>
                        <a:rPr lang="en" sz="1200">
                          <a:solidFill>
                            <a:schemeClr val="dk1"/>
                          </a:solidFill>
                          <a:latin typeface="Inter"/>
                          <a:ea typeface="Inter"/>
                          <a:cs typeface="Inter"/>
                          <a:sym typeface="Inter"/>
                        </a:rPr>
                        <a:t>, a native of this city, that a numerous force of Muteczuma lay very near the city, and that the inhabitants had carried out their wives and </a:t>
                      </a:r>
                      <a:r>
                        <a:rPr lang="en" sz="1200">
                          <a:solidFill>
                            <a:schemeClr val="dk1"/>
                          </a:solidFill>
                          <a:latin typeface="Inter"/>
                          <a:ea typeface="Inter"/>
                          <a:cs typeface="Inter"/>
                          <a:sym typeface="Inter"/>
                        </a:rPr>
                        <a:t>children</a:t>
                      </a:r>
                      <a:r>
                        <a:rPr lang="en" sz="1200">
                          <a:solidFill>
                            <a:schemeClr val="dk1"/>
                          </a:solidFill>
                          <a:latin typeface="Inter"/>
                          <a:ea typeface="Inter"/>
                          <a:cs typeface="Inter"/>
                          <a:sym typeface="Inter"/>
                        </a:rPr>
                        <a:t> and wearing apparel, as an attack was meditated that would destroy us all ; and that if she wished to save herself, she </a:t>
                      </a:r>
                      <a:r>
                        <a:rPr lang="en" sz="1200">
                          <a:solidFill>
                            <a:schemeClr val="dk1"/>
                          </a:solidFill>
                          <a:latin typeface="Inter"/>
                          <a:ea typeface="Inter"/>
                          <a:cs typeface="Inter"/>
                          <a:sym typeface="Inter"/>
                        </a:rPr>
                        <a:t>should</a:t>
                      </a:r>
                      <a:r>
                        <a:rPr lang="en" sz="1200">
                          <a:solidFill>
                            <a:schemeClr val="dk1"/>
                          </a:solidFill>
                          <a:latin typeface="Inter"/>
                          <a:ea typeface="Inter"/>
                          <a:cs typeface="Inter"/>
                          <a:sym typeface="Inter"/>
                        </a:rPr>
                        <a:t> go with her, as she could protect her. My interpreter told this to Geronimo de Aguilar, another interpreter, whom I had obtained in Yucatán, of whom I also wrote to your HIghness, and he gave me the information ; when I took one of the natives of the city, and drew him aside privately so that no one saw me, and interrogated him on the subject ; this man confirmed all that the Indian women and the natives of Tlascala had stated. Judging from this information, as well as the signs that I had observed, I determined to anticipate their movements, in order to prevent being taken by surprise; and I sent for the nobles of the city, to whom I said that I wished to speak with them, and shut them in a room by themselves. In the mean time, I caused our people to be put under arms, and ordered them, when a gun was fired as a signal, to attack a crowd of Indians that had collected near my quarters, many of whom had entered within it. After I had shut up the nobles, I left them well secured, and mounting a horse, I cause the signal gun to be fired, and we made such execution that in two hours more than three thousand of the enemy perished.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1" name="Shape 61"/>
        <p:cNvGrpSpPr/>
        <p:nvPr/>
      </p:nvGrpSpPr>
      <p:grpSpPr>
        <a:xfrm>
          <a:off x="0" y="0"/>
          <a:ext cx="0" cy="0"/>
          <a:chOff x="0" y="0"/>
          <a:chExt cx="0" cy="0"/>
        </a:xfrm>
      </p:grpSpPr>
      <p:sp>
        <p:nvSpPr>
          <p:cNvPr id="62" name="Google Shape;62;p14"/>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Evidence</a:t>
            </a:r>
            <a:endParaRPr sz="1300">
              <a:latin typeface="Inter"/>
              <a:ea typeface="Inter"/>
              <a:cs typeface="Inter"/>
              <a:sym typeface="Inter"/>
            </a:endParaRPr>
          </a:p>
        </p:txBody>
      </p:sp>
      <p:sp>
        <p:nvSpPr>
          <p:cNvPr id="63" name="Google Shape;63;p1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Evaluating Evidence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La Malinche</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64" name="Google Shape;64;p14"/>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65" name="Google Shape;65;p14"/>
          <p:cNvGraphicFramePr/>
          <p:nvPr/>
        </p:nvGraphicFramePr>
        <p:xfrm>
          <a:off x="469041" y="1171435"/>
          <a:ext cx="3000000" cy="3000000"/>
        </p:xfrm>
        <a:graphic>
          <a:graphicData uri="http://schemas.openxmlformats.org/drawingml/2006/table">
            <a:tbl>
              <a:tblPr>
                <a:noFill/>
                <a:tableStyleId>{62DFB21A-EA12-4C89-A33D-7A3208FF2F16}</a:tableStyleId>
              </a:tblPr>
              <a:tblGrid>
                <a:gridCol w="2266425"/>
                <a:gridCol w="1662050"/>
                <a:gridCol w="2905850"/>
              </a:tblGrid>
              <a:tr h="299750">
                <a:tc gridSpan="3">
                  <a:txBody>
                    <a:bodyPr/>
                    <a:lstStyle/>
                    <a:p>
                      <a:pPr indent="0" lvl="0" marL="0" rtl="0" algn="l">
                        <a:spcBef>
                          <a:spcPts val="0"/>
                        </a:spcBef>
                        <a:spcAft>
                          <a:spcPts val="0"/>
                        </a:spcAft>
                        <a:buNone/>
                      </a:pPr>
                      <a:r>
                        <a:rPr lang="en" sz="1200">
                          <a:latin typeface="Halant"/>
                          <a:ea typeface="Halant"/>
                          <a:cs typeface="Halant"/>
                          <a:sym typeface="Halant"/>
                        </a:rPr>
                        <a:t>Source: </a:t>
                      </a:r>
                      <a:r>
                        <a:rPr i="1" lang="en" sz="1200">
                          <a:latin typeface="Halant"/>
                          <a:ea typeface="Halant"/>
                          <a:cs typeface="Halant"/>
                          <a:sym typeface="Halant"/>
                        </a:rPr>
                        <a:t>Traitor, Survivor, Icon: The Legacy of La Malinche</a:t>
                      </a:r>
                      <a:r>
                        <a:rPr lang="en" sz="1200">
                          <a:latin typeface="Halant"/>
                          <a:ea typeface="Halant"/>
                          <a:cs typeface="Halant"/>
                          <a:sym typeface="Halant"/>
                        </a:rPr>
                        <a:t>, Edited by Victoria I. Lyall and Terezita Romo, 2022.</a:t>
                      </a:r>
                      <a:endParaRPr sz="1200">
                        <a:latin typeface="Halant"/>
                        <a:ea typeface="Halant"/>
                        <a:cs typeface="Halant"/>
                        <a:sym typeface="Halant"/>
                      </a:endParaRPr>
                    </a:p>
                    <a:p>
                      <a:pPr indent="0" lvl="0" marL="0" rtl="0" algn="l">
                        <a:spcBef>
                          <a:spcPts val="0"/>
                        </a:spcBef>
                        <a:spcAft>
                          <a:spcPts val="0"/>
                        </a:spcAft>
                        <a:buNone/>
                      </a:pPr>
                      <a:r>
                        <a:t/>
                      </a:r>
                      <a:endParaRPr i="1" sz="1200">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Note: </a:t>
                      </a:r>
                      <a:endParaRPr sz="12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Director’s Foreword</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Five centuries ago, the outcome of a war between Indigenous armies and Spanish soldiers irrevocably changed the world. At the heart of that conflict stood a Nahua girl, a translator and cultural interpreter for two disparate worlds, Indigenous and European. We have come to know her by many names—Malintzin, the Nahuatl honorific; Doña Marina, her Spanish baptismal name; and Malinche, the vernacular (</a:t>
                      </a:r>
                      <a:r>
                        <a:rPr lang="en" sz="1200">
                          <a:solidFill>
                            <a:schemeClr val="dk1"/>
                          </a:solidFill>
                          <a:latin typeface="Inter"/>
                          <a:ea typeface="Inter"/>
                          <a:cs typeface="Inter"/>
                          <a:sym typeface="Inter"/>
                        </a:rPr>
                        <a:t>everyday</a:t>
                      </a:r>
                      <a:r>
                        <a:rPr lang="en" sz="1200">
                          <a:solidFill>
                            <a:schemeClr val="dk1"/>
                          </a:solidFill>
                          <a:latin typeface="Inter"/>
                          <a:ea typeface="Inter"/>
                          <a:cs typeface="Inter"/>
                          <a:sym typeface="Inter"/>
                        </a:rPr>
                        <a:t> language) form of Malintzin. Her story—what survives of it—comes from the writings and images of those who knew her, those who admired her, and those who reviled her. Our understanding of this woman’s life reflects the cultural and historical agendas of the authors who have told her tale.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Notes to the Reader</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No historical documents surrounding her birth survive; </a:t>
                      </a:r>
                      <a:r>
                        <a:rPr lang="en" sz="1200">
                          <a:solidFill>
                            <a:schemeClr val="dk1"/>
                          </a:solidFill>
                          <a:latin typeface="Inter"/>
                          <a:ea typeface="Inter"/>
                          <a:cs typeface="Inter"/>
                          <a:sym typeface="Inter"/>
                        </a:rPr>
                        <a:t>therefore, her age at the time she was gifted to the Spanish remains contested. Scholars have placed her age anywhere between eleven and sixteen, but what is not in dispute is that she was young, a young girl or perhaps a teenager. The date of her death also varies in the scholarly record with some scholars citing 1527, 1529, or 1530…</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—Malinche is also known as Malinalli, Malinalli Tenepal, Malintzin, Malitzin, Malitzine, Doña Marina, and La Malinche.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—Moctezuma is also known as Moctezuma II, Moctezuma Xocoyotzin, Moctecuhzuma, and Mocteuczoma.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—Hernán Cortés also appears as Hernando or Fernando, and his last name occasionally appears spelled as Cortéz.</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word “Indian” appears in several essays, rather than the term “Indigenous.” Use of this term reflects the translation of the word “</a:t>
                      </a:r>
                      <a:r>
                        <a:rPr i="1" lang="en" sz="1200">
                          <a:solidFill>
                            <a:schemeClr val="dk1"/>
                          </a:solidFill>
                          <a:latin typeface="Inter"/>
                          <a:ea typeface="Inter"/>
                          <a:cs typeface="Inter"/>
                          <a:sym typeface="Inter"/>
                        </a:rPr>
                        <a:t>indio</a:t>
                      </a:r>
                      <a:r>
                        <a:rPr lang="en" sz="1200">
                          <a:solidFill>
                            <a:schemeClr val="dk1"/>
                          </a:solidFill>
                          <a:latin typeface="Inter"/>
                          <a:ea typeface="Inter"/>
                          <a:cs typeface="Inter"/>
                          <a:sym typeface="Inter"/>
                        </a:rPr>
                        <a:t>” or “</a:t>
                      </a:r>
                      <a:r>
                        <a:rPr i="1" lang="en" sz="1200">
                          <a:solidFill>
                            <a:schemeClr val="dk1"/>
                          </a:solidFill>
                          <a:latin typeface="Inter"/>
                          <a:ea typeface="Inter"/>
                          <a:cs typeface="Inter"/>
                          <a:sym typeface="Inter"/>
                        </a:rPr>
                        <a:t>india</a:t>
                      </a:r>
                      <a:r>
                        <a:rPr lang="en" sz="1200">
                          <a:solidFill>
                            <a:schemeClr val="dk1"/>
                          </a:solidFill>
                          <a:latin typeface="Inter"/>
                          <a:ea typeface="Inter"/>
                          <a:cs typeface="Inter"/>
                          <a:sym typeface="Inter"/>
                        </a:rPr>
                        <a:t>” in Spanish documents and among historians…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